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0"/>
  </p:handoutMasterIdLst>
  <p:sldIdLst>
    <p:sldId id="256" r:id="rId2"/>
    <p:sldId id="270" r:id="rId3"/>
    <p:sldId id="257" r:id="rId4"/>
    <p:sldId id="258" r:id="rId5"/>
    <p:sldId id="259" r:id="rId6"/>
    <p:sldId id="271" r:id="rId7"/>
    <p:sldId id="260" r:id="rId8"/>
    <p:sldId id="268" r:id="rId9"/>
    <p:sldId id="267" r:id="rId10"/>
    <p:sldId id="269" r:id="rId11"/>
    <p:sldId id="263" r:id="rId12"/>
    <p:sldId id="264" r:id="rId13"/>
    <p:sldId id="265" r:id="rId14"/>
    <p:sldId id="262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26" autoAdjust="0"/>
    <p:restoredTop sz="94660"/>
  </p:normalViewPr>
  <p:slideViewPr>
    <p:cSldViewPr snapToGrid="0">
      <p:cViewPr>
        <p:scale>
          <a:sx n="106" d="100"/>
          <a:sy n="106" d="100"/>
        </p:scale>
        <p:origin x="-90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13670166229222"/>
          <c:y val="0.17576443569553807"/>
          <c:w val="0.79830774278215233"/>
          <c:h val="0.595516550014581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Sheet1!$L$2</c:f>
              <c:strCache>
                <c:ptCount val="1"/>
                <c:pt idx="0">
                  <c:v>Reference Streams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4057093691574762E-2"/>
                  <c:y val="8.244590380185927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9.3713957943832131E-3"/>
                  <c:y val="-1.0076605169980067E-1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Sheet1!$K$3:$K$18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cat>
          <c:val>
            <c:numRef>
              <c:f>Sheet1!$L$3:$L$18</c:f>
              <c:numCache>
                <c:formatCode>0%</c:formatCode>
                <c:ptCount val="16"/>
                <c:pt idx="0">
                  <c:v>0.33333333333333331</c:v>
                </c:pt>
                <c:pt idx="1">
                  <c:v>0.29411764705882354</c:v>
                </c:pt>
                <c:pt idx="2">
                  <c:v>0.13725490196078433</c:v>
                </c:pt>
                <c:pt idx="3">
                  <c:v>0.15686274509803921</c:v>
                </c:pt>
                <c:pt idx="4">
                  <c:v>3.9215686274509803E-2</c:v>
                </c:pt>
                <c:pt idx="5">
                  <c:v>1.9607843137254902E-2</c:v>
                </c:pt>
                <c:pt idx="6">
                  <c:v>1.9607843137254902E-2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Sheet1!$M$2</c:f>
              <c:strCache>
                <c:ptCount val="1"/>
                <c:pt idx="0">
                  <c:v>In-Block Coastal Streams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Sheet1!$K$3:$K$18</c:f>
              <c:numCache>
                <c:formatCode>General</c:formatCode>
                <c:ptCount val="1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</c:numCache>
            </c:numRef>
          </c:cat>
          <c:val>
            <c:numRef>
              <c:f>Sheet1!$M$3:$M$18</c:f>
              <c:numCache>
                <c:formatCode>0%</c:formatCode>
                <c:ptCount val="16"/>
                <c:pt idx="0">
                  <c:v>4.5945945945945948E-2</c:v>
                </c:pt>
                <c:pt idx="1">
                  <c:v>5.9459459459459463E-2</c:v>
                </c:pt>
                <c:pt idx="2">
                  <c:v>6.2162162162162166E-2</c:v>
                </c:pt>
                <c:pt idx="3">
                  <c:v>8.9189189189189194E-2</c:v>
                </c:pt>
                <c:pt idx="4">
                  <c:v>0.15675675675675677</c:v>
                </c:pt>
                <c:pt idx="5">
                  <c:v>0.17567567567567569</c:v>
                </c:pt>
                <c:pt idx="6">
                  <c:v>0.13243243243243244</c:v>
                </c:pt>
                <c:pt idx="7">
                  <c:v>0.10270270270270271</c:v>
                </c:pt>
                <c:pt idx="8">
                  <c:v>7.567567567567568E-2</c:v>
                </c:pt>
                <c:pt idx="9">
                  <c:v>4.5945945945945948E-2</c:v>
                </c:pt>
                <c:pt idx="10">
                  <c:v>3.5135135135135137E-2</c:v>
                </c:pt>
                <c:pt idx="11">
                  <c:v>1.3513513513513514E-2</c:v>
                </c:pt>
                <c:pt idx="12">
                  <c:v>5.4054054054054057E-3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660032"/>
        <c:axId val="129661952"/>
      </c:barChart>
      <c:catAx>
        <c:axId val="1296600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/>
                  <a:t>Number of "No" Answers on A Stream Reach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661952"/>
        <c:crosses val="autoZero"/>
        <c:auto val="1"/>
        <c:lblAlgn val="ctr"/>
        <c:lblOffset val="100"/>
        <c:noMultiLvlLbl val="0"/>
      </c:catAx>
      <c:valAx>
        <c:axId val="12966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2400" b="1" dirty="0" smtClean="0"/>
                  <a:t>Percent</a:t>
                </a:r>
                <a:r>
                  <a:rPr lang="en-CA" sz="2400" b="1" baseline="0" dirty="0" smtClean="0"/>
                  <a:t> of Samples</a:t>
                </a:r>
                <a:endParaRPr lang="en-CA" sz="2400" b="1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966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5.4685661001932569E-2"/>
          <c:y val="2.7481967933953258E-2"/>
          <c:w val="0.89999995080632134"/>
          <c:h val="9.61925139984921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CA9E26-B022-4B22-B6F6-FFC52E363EC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EAB1E-5FF6-4EDF-BF54-733DE85F49E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8441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426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8125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5125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9805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104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986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6725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03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308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112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32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5148D-097C-41CF-92C7-92BBDFDC3F9E}" type="datetimeFigureOut">
              <a:rPr lang="en-CA" smtClean="0"/>
              <a:t>2017-02-27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01E2A-69A1-4F19-8150-357DBDD98AF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104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+mn-lt"/>
              </a:rPr>
              <a:t>What Do FREP Riparian Results Mean to Fish &amp; Fish Habitat at the Watershed Level?</a:t>
            </a:r>
            <a:endParaRPr lang="en-CA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36610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CA" dirty="0" smtClean="0"/>
              <a:t>Acknowledgements</a:t>
            </a:r>
          </a:p>
          <a:p>
            <a:r>
              <a:rPr lang="en-CA" dirty="0" smtClean="0"/>
              <a:t>Dr</a:t>
            </a:r>
            <a:r>
              <a:rPr lang="en-CA" dirty="0"/>
              <a:t>. Peter </a:t>
            </a:r>
            <a:r>
              <a:rPr lang="en-CA" dirty="0" err="1"/>
              <a:t>Tschaplinski</a:t>
            </a:r>
            <a:r>
              <a:rPr lang="en-CA" dirty="0"/>
              <a:t>, </a:t>
            </a:r>
            <a:r>
              <a:rPr lang="en-CA" dirty="0" smtClean="0"/>
              <a:t>MOE</a:t>
            </a:r>
          </a:p>
          <a:p>
            <a:r>
              <a:rPr lang="en-CA" dirty="0"/>
              <a:t>Doug Lewis, Eric </a:t>
            </a:r>
            <a:r>
              <a:rPr lang="en-CA" dirty="0" err="1"/>
              <a:t>Valdal</a:t>
            </a:r>
            <a:r>
              <a:rPr lang="en-CA" dirty="0"/>
              <a:t>, CEA Team, MOE</a:t>
            </a:r>
          </a:p>
          <a:p>
            <a:r>
              <a:rPr lang="en-CA" dirty="0" smtClean="0"/>
              <a:t>Dr</a:t>
            </a:r>
            <a:r>
              <a:rPr lang="en-CA" dirty="0"/>
              <a:t>. John </a:t>
            </a:r>
            <a:r>
              <a:rPr lang="en-CA" dirty="0" smtClean="0"/>
              <a:t>Rex and Lisa </a:t>
            </a:r>
            <a:r>
              <a:rPr lang="en-CA" dirty="0" err="1" smtClean="0"/>
              <a:t>Nordin</a:t>
            </a:r>
            <a:r>
              <a:rPr lang="en-CA" dirty="0" smtClean="0"/>
              <a:t>, MFLNRO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1762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>
            <a:normAutofit fontScale="90000"/>
          </a:bodyPr>
          <a:lstStyle/>
          <a:p>
            <a:pPr algn="ctr"/>
            <a:r>
              <a:rPr lang="en-CA" sz="5400" b="1" dirty="0" smtClean="0">
                <a:latin typeface="+mn-lt"/>
              </a:rPr>
              <a:t>Small Stream Impacts</a:t>
            </a:r>
            <a:endParaRPr lang="en-CA" sz="5400" b="1" dirty="0">
              <a:latin typeface="+mn-lt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819" y="258793"/>
            <a:ext cx="5322497" cy="6469811"/>
          </a:xfrm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endParaRPr lang="en-CA" dirty="0" smtClean="0"/>
          </a:p>
          <a:p>
            <a:r>
              <a:rPr lang="en-CA" sz="3200" dirty="0" smtClean="0"/>
              <a:t>It’s a Big Job To Assess and Report On</a:t>
            </a:r>
          </a:p>
          <a:p>
            <a:endParaRPr lang="en-CA" sz="3200" dirty="0"/>
          </a:p>
          <a:p>
            <a:r>
              <a:rPr lang="en-CA" sz="3200" dirty="0" smtClean="0"/>
              <a:t>It’s also a Big </a:t>
            </a:r>
            <a:r>
              <a:rPr lang="en-CA" sz="3200" dirty="0"/>
              <a:t>P</a:t>
            </a:r>
            <a:r>
              <a:rPr lang="en-CA" sz="3200" dirty="0" smtClean="0"/>
              <a:t>roblem</a:t>
            </a:r>
          </a:p>
          <a:p>
            <a:endParaRPr lang="en-CA" sz="3200" dirty="0"/>
          </a:p>
          <a:p>
            <a:r>
              <a:rPr lang="en-CA" sz="3200" dirty="0" smtClean="0"/>
              <a:t>It’s easy to get distracted by details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72981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+mn-lt"/>
              </a:rPr>
              <a:t>My Job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360000" indent="-457200">
              <a:spcBef>
                <a:spcPts val="3600"/>
              </a:spcBef>
              <a:buNone/>
            </a:pPr>
            <a:r>
              <a:rPr lang="en-CA" sz="3200" dirty="0" smtClean="0"/>
              <a:t>1) To help FREP assess the condition of streams in and beside 2+ year old cut blocks (protocol, training, assessments)</a:t>
            </a:r>
          </a:p>
          <a:p>
            <a:pPr marL="360000" indent="-457200">
              <a:spcBef>
                <a:spcPts val="3600"/>
              </a:spcBef>
              <a:buNone/>
            </a:pPr>
            <a:r>
              <a:rPr lang="en-CA" sz="3200" dirty="0" smtClean="0"/>
              <a:t>2) To determine what specific aspects of logging negatively affect streams and how to mitigate them</a:t>
            </a:r>
          </a:p>
          <a:p>
            <a:pPr marL="360000" indent="-457200">
              <a:spcBef>
                <a:spcPts val="3600"/>
              </a:spcBef>
              <a:buNone/>
            </a:pPr>
            <a:r>
              <a:rPr lang="en-CA" sz="3200" dirty="0" smtClean="0"/>
              <a:t>3) To describe the potential implications of FREP results to fish and fish habitat at the watershed scale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137887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8004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CA" b="1" dirty="0" smtClean="0">
                <a:latin typeface="+mn-lt"/>
              </a:rPr>
              <a:t>Not My Job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CA" b="1" dirty="0" smtClean="0"/>
              <a:t>To make recommendations for protecting fish habitat that also takes into account: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A" dirty="0" smtClean="0"/>
              <a:t>	</a:t>
            </a:r>
            <a:r>
              <a:rPr lang="en-CA" sz="3200" dirty="0" smtClean="0"/>
              <a:t>1)   other social or economic issues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A" sz="3200" dirty="0" smtClean="0"/>
              <a:t>	2)   the timber supply (the “THLB”)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CA" sz="3200" dirty="0" smtClean="0"/>
              <a:t>	3)   the rate of cut (the “AAC”)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12698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+mn-lt"/>
              </a:rPr>
              <a:t>My Talk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4000" dirty="0" smtClean="0"/>
              <a:t>What are Implications of FREP Results to Fish &amp; Fish Habitat at the Watershed Scale</a:t>
            </a:r>
          </a:p>
          <a:p>
            <a:pPr marL="720000" indent="-457200">
              <a:lnSpc>
                <a:spcPct val="150000"/>
              </a:lnSpc>
              <a:spcBef>
                <a:spcPts val="2400"/>
              </a:spcBef>
              <a:buNone/>
            </a:pPr>
            <a:r>
              <a:rPr lang="en-CA" dirty="0" smtClean="0"/>
              <a:t>1)  How many streams in poor condition is too many?</a:t>
            </a:r>
          </a:p>
          <a:p>
            <a:pPr marL="720000" indent="-457200">
              <a:lnSpc>
                <a:spcPct val="150000"/>
              </a:lnSpc>
              <a:spcBef>
                <a:spcPts val="2400"/>
              </a:spcBef>
              <a:buNone/>
            </a:pPr>
            <a:r>
              <a:rPr lang="en-CA" dirty="0" smtClean="0"/>
              <a:t>2)  How long will it take for streams to recover?</a:t>
            </a:r>
          </a:p>
          <a:p>
            <a:pPr marL="720000" indent="-457200">
              <a:lnSpc>
                <a:spcPct val="100000"/>
              </a:lnSpc>
              <a:spcBef>
                <a:spcPts val="2400"/>
              </a:spcBef>
              <a:buNone/>
            </a:pPr>
            <a:r>
              <a:rPr lang="en-CA" dirty="0" smtClean="0"/>
              <a:t>3)  What are the implications of poor stream condition and long recovery periods to the sustainability of fish habitat?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896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39367"/>
            <a:ext cx="10515600" cy="13255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CA" b="1" dirty="0" smtClean="0">
                <a:latin typeface="+mn-lt"/>
              </a:rPr>
              <a:t>Some Basic Truths -  a Reminder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720000" indent="-457200">
              <a:spcBef>
                <a:spcPts val="2400"/>
              </a:spcBef>
              <a:buNone/>
            </a:pPr>
            <a:r>
              <a:rPr lang="en-CA" dirty="0" smtClean="0"/>
              <a:t>1) 	Small </a:t>
            </a:r>
            <a:r>
              <a:rPr lang="en-CA" dirty="0"/>
              <a:t>streams are a major driver of </a:t>
            </a:r>
            <a:r>
              <a:rPr lang="en-CA" dirty="0" smtClean="0"/>
              <a:t>physical, chemical and </a:t>
            </a:r>
            <a:r>
              <a:rPr lang="en-CA" dirty="0"/>
              <a:t>biotic conditions </a:t>
            </a:r>
            <a:r>
              <a:rPr lang="en-CA" dirty="0" smtClean="0"/>
              <a:t>downstream </a:t>
            </a:r>
            <a:endParaRPr lang="en-CA" dirty="0"/>
          </a:p>
          <a:p>
            <a:pPr marL="720000" indent="-457200">
              <a:spcBef>
                <a:spcPts val="2400"/>
              </a:spcBef>
              <a:buNone/>
            </a:pPr>
            <a:r>
              <a:rPr lang="en-CA" dirty="0" smtClean="0"/>
              <a:t>2) 	Land </a:t>
            </a:r>
            <a:r>
              <a:rPr lang="en-CA" dirty="0"/>
              <a:t>use disturbance in </a:t>
            </a:r>
            <a:r>
              <a:rPr lang="en-CA" dirty="0" smtClean="0"/>
              <a:t>upstream reaches often results </a:t>
            </a:r>
            <a:r>
              <a:rPr lang="en-CA" dirty="0"/>
              <a:t>in impacts to channel morphology and in-stream habitat </a:t>
            </a:r>
            <a:r>
              <a:rPr lang="en-CA" dirty="0" smtClean="0"/>
              <a:t>downstream </a:t>
            </a:r>
          </a:p>
          <a:p>
            <a:pPr marL="720000" indent="-457200">
              <a:spcBef>
                <a:spcPts val="2400"/>
              </a:spcBef>
              <a:buNone/>
            </a:pPr>
            <a:r>
              <a:rPr lang="da-DK" dirty="0" smtClean="0"/>
              <a:t>3) 	Numerous reviews </a:t>
            </a:r>
            <a:r>
              <a:rPr lang="en-CA" dirty="0" smtClean="0"/>
              <a:t>conclude there is a need  </a:t>
            </a:r>
            <a:r>
              <a:rPr lang="en-CA" dirty="0"/>
              <a:t>to </a:t>
            </a:r>
            <a:r>
              <a:rPr lang="en-CA" dirty="0" smtClean="0"/>
              <a:t>maintain riparian </a:t>
            </a:r>
            <a:r>
              <a:rPr lang="en-CA" dirty="0"/>
              <a:t>vegetation </a:t>
            </a:r>
            <a:r>
              <a:rPr lang="en-CA" dirty="0" smtClean="0"/>
              <a:t>and the channel integrity of small streams </a:t>
            </a:r>
            <a:r>
              <a:rPr lang="en-CA" dirty="0"/>
              <a:t>due </a:t>
            </a:r>
            <a:r>
              <a:rPr lang="en-CA" dirty="0" smtClean="0"/>
              <a:t>to the  cumulative effects of changes in temperature</a:t>
            </a:r>
            <a:r>
              <a:rPr lang="en-CA" dirty="0"/>
              <a:t>, nutrient </a:t>
            </a:r>
            <a:r>
              <a:rPr lang="en-CA" dirty="0" smtClean="0"/>
              <a:t>and sediment </a:t>
            </a:r>
            <a:r>
              <a:rPr lang="en-CA" dirty="0"/>
              <a:t>delivery </a:t>
            </a:r>
            <a:r>
              <a:rPr lang="en-CA" dirty="0" smtClean="0"/>
              <a:t>downstream</a:t>
            </a:r>
          </a:p>
          <a:p>
            <a:pPr marL="720000" indent="-457200">
              <a:spcBef>
                <a:spcPts val="2400"/>
              </a:spcBef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407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+mn-lt"/>
              </a:rPr>
              <a:t>Current Condition of Coastal Streams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4633086"/>
              </p:ext>
            </p:extLst>
          </p:nvPr>
        </p:nvGraphicFramePr>
        <p:xfrm>
          <a:off x="2030437" y="1766179"/>
          <a:ext cx="8131126" cy="4621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730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How Many </a:t>
            </a:r>
            <a:r>
              <a:rPr lang="en-CA" b="1" dirty="0" smtClean="0">
                <a:latin typeface="+mn-lt"/>
              </a:rPr>
              <a:t>Impacted </a:t>
            </a:r>
            <a:r>
              <a:rPr lang="en-CA" b="1" dirty="0">
                <a:latin typeface="+mn-lt"/>
              </a:rPr>
              <a:t>Streams is Too Many?</a:t>
            </a:r>
            <a:endParaRPr lang="en-CA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err="1"/>
              <a:t>Bowron</a:t>
            </a:r>
            <a:r>
              <a:rPr lang="en-CA" b="1" dirty="0"/>
              <a:t> </a:t>
            </a:r>
            <a:r>
              <a:rPr lang="en-CA" b="1" dirty="0" smtClean="0"/>
              <a:t>River watershed study on 20-30 </a:t>
            </a:r>
            <a:r>
              <a:rPr lang="en-CA" b="1" dirty="0"/>
              <a:t>year old logging (</a:t>
            </a:r>
            <a:r>
              <a:rPr lang="en-CA" b="1" dirty="0" err="1" smtClean="0"/>
              <a:t>Nordin</a:t>
            </a:r>
            <a:r>
              <a:rPr lang="en-CA" b="1" dirty="0" smtClean="0"/>
              <a:t> </a:t>
            </a:r>
            <a:r>
              <a:rPr lang="en-CA" b="1" dirty="0"/>
              <a:t>et al.  </a:t>
            </a:r>
            <a:r>
              <a:rPr lang="en-CA" b="1" dirty="0" smtClean="0"/>
              <a:t>2007)</a:t>
            </a:r>
          </a:p>
          <a:p>
            <a:endParaRPr lang="en-CA" dirty="0"/>
          </a:p>
          <a:p>
            <a:r>
              <a:rPr lang="en-CA" dirty="0"/>
              <a:t>T</a:t>
            </a:r>
            <a:r>
              <a:rPr lang="en-CA" dirty="0" smtClean="0"/>
              <a:t>he </a:t>
            </a:r>
            <a:r>
              <a:rPr lang="en-CA" dirty="0"/>
              <a:t>frequency of </a:t>
            </a:r>
            <a:r>
              <a:rPr lang="en-CA" dirty="0" smtClean="0"/>
              <a:t>FREP </a:t>
            </a:r>
            <a:r>
              <a:rPr lang="en-CA" i="1" dirty="0" smtClean="0"/>
              <a:t>“No”</a:t>
            </a:r>
            <a:r>
              <a:rPr lang="en-CA" dirty="0" smtClean="0"/>
              <a:t> </a:t>
            </a:r>
            <a:r>
              <a:rPr lang="en-CA" dirty="0"/>
              <a:t>answers downstream </a:t>
            </a:r>
            <a:r>
              <a:rPr lang="en-CA" dirty="0" smtClean="0"/>
              <a:t>increased </a:t>
            </a:r>
            <a:r>
              <a:rPr lang="en-CA" dirty="0"/>
              <a:t>significantly when 30% of the </a:t>
            </a:r>
            <a:r>
              <a:rPr lang="en-CA" dirty="0" smtClean="0"/>
              <a:t>upper stream </a:t>
            </a:r>
            <a:r>
              <a:rPr lang="en-CA" dirty="0"/>
              <a:t>network </a:t>
            </a:r>
            <a:r>
              <a:rPr lang="en-CA" dirty="0" smtClean="0"/>
              <a:t>was </a:t>
            </a:r>
            <a:r>
              <a:rPr lang="en-CA" dirty="0"/>
              <a:t>logged to within 10 m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69501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How Many </a:t>
            </a:r>
            <a:r>
              <a:rPr lang="en-CA" b="1" dirty="0" smtClean="0">
                <a:latin typeface="+mn-lt"/>
              </a:rPr>
              <a:t>Impacted </a:t>
            </a:r>
            <a:r>
              <a:rPr lang="en-CA" b="1" dirty="0">
                <a:latin typeface="+mn-lt"/>
              </a:rPr>
              <a:t>Streams is Too Many?</a:t>
            </a:r>
            <a:endParaRPr lang="en-CA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CA" b="1" dirty="0"/>
              <a:t>Thompson-Okanagan </a:t>
            </a:r>
            <a:r>
              <a:rPr lang="en-CA" b="1" dirty="0" smtClean="0"/>
              <a:t>CE </a:t>
            </a:r>
            <a:r>
              <a:rPr lang="en-CA" b="1" dirty="0"/>
              <a:t>Study on </a:t>
            </a:r>
            <a:r>
              <a:rPr lang="en-CA" b="1" dirty="0" smtClean="0"/>
              <a:t>22 Bull Trout </a:t>
            </a:r>
            <a:r>
              <a:rPr lang="en-CA" b="1" dirty="0"/>
              <a:t>Watersheds (</a:t>
            </a:r>
            <a:r>
              <a:rPr lang="en-CA" b="1" dirty="0" smtClean="0"/>
              <a:t>Lewis </a:t>
            </a:r>
            <a:r>
              <a:rPr lang="en-CA" b="1" dirty="0"/>
              <a:t>and </a:t>
            </a:r>
            <a:r>
              <a:rPr lang="en-CA" b="1" dirty="0" err="1"/>
              <a:t>Valdal</a:t>
            </a:r>
            <a:r>
              <a:rPr lang="en-CA" b="1" dirty="0"/>
              <a:t>  </a:t>
            </a:r>
            <a:r>
              <a:rPr lang="en-CA" b="1" dirty="0" smtClean="0"/>
              <a:t>2015)</a:t>
            </a:r>
          </a:p>
          <a:p>
            <a:pPr marL="0" indent="0">
              <a:buNone/>
            </a:pPr>
            <a:endParaRPr lang="en-CA" dirty="0" smtClean="0"/>
          </a:p>
          <a:p>
            <a:pPr marL="540000">
              <a:lnSpc>
                <a:spcPct val="100000"/>
              </a:lnSpc>
              <a:spcBef>
                <a:spcPts val="2400"/>
              </a:spcBef>
            </a:pPr>
            <a:r>
              <a:rPr lang="en-CA" dirty="0"/>
              <a:t>S</a:t>
            </a:r>
            <a:r>
              <a:rPr lang="en-CA" dirty="0" smtClean="0"/>
              <a:t>tream </a:t>
            </a:r>
            <a:r>
              <a:rPr lang="en-CA" dirty="0"/>
              <a:t>condition downstream </a:t>
            </a:r>
            <a:r>
              <a:rPr lang="en-CA" dirty="0" smtClean="0"/>
              <a:t>started </a:t>
            </a:r>
            <a:r>
              <a:rPr lang="en-CA" dirty="0"/>
              <a:t>declining when 15% of stream network upstream </a:t>
            </a:r>
            <a:r>
              <a:rPr lang="en-CA" dirty="0" smtClean="0"/>
              <a:t>was logged </a:t>
            </a:r>
            <a:r>
              <a:rPr lang="en-CA" dirty="0"/>
              <a:t>to within 30 </a:t>
            </a:r>
            <a:r>
              <a:rPr lang="en-CA" dirty="0" smtClean="0"/>
              <a:t>m of stream edge</a:t>
            </a:r>
          </a:p>
          <a:p>
            <a:pPr marL="540000">
              <a:lnSpc>
                <a:spcPct val="100000"/>
              </a:lnSpc>
              <a:spcBef>
                <a:spcPts val="2400"/>
              </a:spcBef>
            </a:pPr>
            <a:r>
              <a:rPr lang="en-CA" dirty="0" smtClean="0"/>
              <a:t>Probability </a:t>
            </a:r>
            <a:r>
              <a:rPr lang="en-CA" dirty="0"/>
              <a:t>of streams downstream in PFC </a:t>
            </a:r>
            <a:r>
              <a:rPr lang="en-CA" dirty="0" smtClean="0"/>
              <a:t>was less than 1 in 5 </a:t>
            </a:r>
            <a:r>
              <a:rPr lang="en-CA" dirty="0"/>
              <a:t>when 35% of upper </a:t>
            </a:r>
            <a:r>
              <a:rPr lang="en-CA" dirty="0" smtClean="0"/>
              <a:t>watersheds were </a:t>
            </a:r>
            <a:r>
              <a:rPr lang="en-CA" dirty="0"/>
              <a:t>logged to within 30 m of stream </a:t>
            </a:r>
            <a:r>
              <a:rPr lang="en-CA" dirty="0" smtClean="0"/>
              <a:t>edge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3121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latin typeface="+mn-lt"/>
              </a:rPr>
              <a:t>How Many Impacted Streams is Too Many?</a:t>
            </a:r>
            <a:endParaRPr lang="en-CA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822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East Kootenay West Slope Cutthroat Trout </a:t>
            </a:r>
            <a:r>
              <a:rPr lang="en-CA" b="1" dirty="0" smtClean="0"/>
              <a:t>Study (</a:t>
            </a:r>
            <a:r>
              <a:rPr lang="en-CA" b="1" dirty="0" err="1" smtClean="0"/>
              <a:t>Valdal</a:t>
            </a:r>
            <a:r>
              <a:rPr lang="en-CA" b="1" dirty="0" smtClean="0"/>
              <a:t> 2006, </a:t>
            </a:r>
            <a:r>
              <a:rPr lang="en-CA" b="1" dirty="0" err="1" smtClean="0"/>
              <a:t>Valdal</a:t>
            </a:r>
            <a:r>
              <a:rPr lang="en-CA" b="1" dirty="0" smtClean="0"/>
              <a:t> and </a:t>
            </a:r>
            <a:r>
              <a:rPr lang="en-CA" b="1" dirty="0"/>
              <a:t>Quinn </a:t>
            </a:r>
            <a:r>
              <a:rPr lang="en-CA" b="1" dirty="0" smtClean="0"/>
              <a:t>2010)</a:t>
            </a:r>
          </a:p>
          <a:p>
            <a:pPr marL="0" indent="0">
              <a:buNone/>
            </a:pPr>
            <a:endParaRPr lang="en-CA" dirty="0"/>
          </a:p>
          <a:p>
            <a:pPr>
              <a:spcAft>
                <a:spcPts val="1800"/>
              </a:spcAft>
            </a:pPr>
            <a:r>
              <a:rPr lang="en-CA" dirty="0"/>
              <a:t>S</a:t>
            </a:r>
            <a:r>
              <a:rPr lang="en-CA" dirty="0" smtClean="0"/>
              <a:t>ignificant </a:t>
            </a:r>
            <a:r>
              <a:rPr lang="en-CA" dirty="0"/>
              <a:t>impact </a:t>
            </a:r>
            <a:r>
              <a:rPr lang="en-CA" dirty="0" smtClean="0"/>
              <a:t>to </a:t>
            </a:r>
            <a:r>
              <a:rPr lang="en-CA" dirty="0"/>
              <a:t>fish </a:t>
            </a:r>
            <a:r>
              <a:rPr lang="en-CA" dirty="0" smtClean="0"/>
              <a:t>abundance observed when 5-10</a:t>
            </a:r>
            <a:r>
              <a:rPr lang="en-CA" dirty="0"/>
              <a:t>% of </a:t>
            </a:r>
            <a:r>
              <a:rPr lang="en-CA" dirty="0" smtClean="0"/>
              <a:t>all stream </a:t>
            </a:r>
            <a:r>
              <a:rPr lang="en-CA" dirty="0"/>
              <a:t>length </a:t>
            </a:r>
            <a:r>
              <a:rPr lang="en-CA" dirty="0" smtClean="0"/>
              <a:t>(fish and non-fish) was logged (old and new) to </a:t>
            </a:r>
            <a:r>
              <a:rPr lang="en-CA" dirty="0"/>
              <a:t>stream </a:t>
            </a:r>
            <a:r>
              <a:rPr lang="en-CA" dirty="0" smtClean="0"/>
              <a:t>edge, down to 1-5% when just newly logged non-fish streams are considered</a:t>
            </a:r>
            <a:endParaRPr lang="en-CA" dirty="0"/>
          </a:p>
          <a:p>
            <a:pPr>
              <a:spcAft>
                <a:spcPts val="1800"/>
              </a:spcAft>
            </a:pPr>
            <a:r>
              <a:rPr lang="en-CA" dirty="0"/>
              <a:t>Study concluded </a:t>
            </a:r>
            <a:r>
              <a:rPr lang="en-CA" dirty="0" smtClean="0"/>
              <a:t>logging non-fish </a:t>
            </a:r>
            <a:r>
              <a:rPr lang="en-CA" dirty="0"/>
              <a:t>bearing perennial and ephemeral streams </a:t>
            </a:r>
            <a:r>
              <a:rPr lang="en-CA" dirty="0" smtClean="0"/>
              <a:t>had significant negative effects </a:t>
            </a:r>
            <a:r>
              <a:rPr lang="en-CA" dirty="0"/>
              <a:t>on </a:t>
            </a:r>
            <a:r>
              <a:rPr lang="en-CA" dirty="0" smtClean="0"/>
              <a:t>resident fish abundance downstream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7263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+mn-lt"/>
              </a:rPr>
              <a:t>How Long to Recovery?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CA" dirty="0" smtClean="0"/>
              <a:t>Streams affected by mass wasting still show poor habitat conditions and low fish numbers after 100+ years</a:t>
            </a:r>
          </a:p>
          <a:p>
            <a:pPr>
              <a:spcBef>
                <a:spcPts val="2400"/>
              </a:spcBef>
            </a:pPr>
            <a:r>
              <a:rPr lang="en-CA" dirty="0" smtClean="0"/>
              <a:t>Moderate size intensively logged streams (e.g. Carnation Creek) also very slow to recover, and can show significant new additional impacts to fish &amp; fish habitat many years after logging is completed and initial impacts documented</a:t>
            </a:r>
          </a:p>
          <a:p>
            <a:pPr>
              <a:spcBef>
                <a:spcPts val="2400"/>
              </a:spcBef>
            </a:pPr>
            <a:r>
              <a:rPr lang="en-CA" dirty="0" smtClean="0"/>
              <a:t>Time to complete recovery anticipated to approximate time to re-establish mature/old forest conditions 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353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292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CA" b="1" dirty="0" smtClean="0">
                <a:latin typeface="+mn-lt"/>
              </a:rPr>
              <a:t/>
            </a:r>
            <a:br>
              <a:rPr lang="en-CA" b="1" dirty="0" smtClean="0">
                <a:latin typeface="+mn-lt"/>
              </a:rPr>
            </a:br>
            <a:r>
              <a:rPr lang="en-CA" b="1" dirty="0" err="1" smtClean="0">
                <a:latin typeface="+mn-lt"/>
              </a:rPr>
              <a:t>Bowron</a:t>
            </a:r>
            <a:r>
              <a:rPr lang="en-CA" b="1" dirty="0" smtClean="0">
                <a:latin typeface="+mn-lt"/>
              </a:rPr>
              <a:t> River Study Findings Show: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>
              <a:spcBef>
                <a:spcPts val="3600"/>
              </a:spcBef>
            </a:pPr>
            <a:r>
              <a:rPr lang="en-CA" sz="3200" dirty="0"/>
              <a:t>Harvest related impacts to streams </a:t>
            </a:r>
            <a:r>
              <a:rPr lang="en-CA" sz="3200" dirty="0" smtClean="0"/>
              <a:t>were still </a:t>
            </a:r>
            <a:r>
              <a:rPr lang="en-CA" sz="3200" dirty="0"/>
              <a:t>evident 20-30 years after harvesting</a:t>
            </a:r>
          </a:p>
          <a:p>
            <a:pPr>
              <a:spcBef>
                <a:spcPts val="3600"/>
              </a:spcBef>
            </a:pPr>
            <a:r>
              <a:rPr lang="en-CA" sz="3200" dirty="0" smtClean="0"/>
              <a:t>Anticipated </a:t>
            </a:r>
            <a:r>
              <a:rPr lang="en-CA" sz="3200" dirty="0"/>
              <a:t>impacts to shade, bare ground and disturbed ground especially </a:t>
            </a:r>
            <a:r>
              <a:rPr lang="en-CA" sz="3200" dirty="0" smtClean="0"/>
              <a:t>would </a:t>
            </a:r>
            <a:r>
              <a:rPr lang="en-CA" sz="3200" dirty="0"/>
              <a:t>need much more than 30 years to recover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5157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+mn-lt"/>
              </a:rPr>
              <a:t/>
            </a:r>
            <a:br>
              <a:rPr lang="en-CA" b="1" dirty="0" smtClean="0">
                <a:latin typeface="+mn-lt"/>
              </a:rPr>
            </a:br>
            <a:r>
              <a:rPr lang="en-CA" b="1" dirty="0" smtClean="0">
                <a:latin typeface="+mn-lt"/>
              </a:rPr>
              <a:t>FREP </a:t>
            </a:r>
            <a:r>
              <a:rPr lang="en-CA" b="1" dirty="0">
                <a:latin typeface="+mn-lt"/>
              </a:rPr>
              <a:t>Survey </a:t>
            </a:r>
            <a:r>
              <a:rPr lang="en-CA" b="1" dirty="0" smtClean="0">
                <a:latin typeface="+mn-lt"/>
              </a:rPr>
              <a:t>Findings Show: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CA" dirty="0"/>
              <a:t>Old logging </a:t>
            </a:r>
            <a:r>
              <a:rPr lang="en-CA" dirty="0" smtClean="0"/>
              <a:t>impacts often </a:t>
            </a:r>
            <a:r>
              <a:rPr lang="en-CA" dirty="0"/>
              <a:t>still </a:t>
            </a:r>
            <a:r>
              <a:rPr lang="en-CA" dirty="0" smtClean="0"/>
              <a:t>evident </a:t>
            </a:r>
            <a:r>
              <a:rPr lang="en-CA" dirty="0"/>
              <a:t>in small streams logged to stream edge &gt;60 years ago</a:t>
            </a:r>
          </a:p>
          <a:p>
            <a:pPr>
              <a:spcBef>
                <a:spcPts val="2400"/>
              </a:spcBef>
            </a:pPr>
            <a:r>
              <a:rPr lang="en-CA" dirty="0" smtClean="0"/>
              <a:t>Additional </a:t>
            </a:r>
            <a:r>
              <a:rPr lang="en-CA" dirty="0"/>
              <a:t>impacts </a:t>
            </a:r>
            <a:r>
              <a:rPr lang="en-CA" dirty="0" smtClean="0"/>
              <a:t>to </a:t>
            </a:r>
            <a:r>
              <a:rPr lang="en-CA" dirty="0"/>
              <a:t>banks and channels </a:t>
            </a:r>
            <a:r>
              <a:rPr lang="en-CA" dirty="0" smtClean="0"/>
              <a:t>that developed later also became more evident when </a:t>
            </a:r>
            <a:r>
              <a:rPr lang="en-CA" dirty="0"/>
              <a:t>forest canopy </a:t>
            </a:r>
            <a:r>
              <a:rPr lang="en-CA" dirty="0" smtClean="0"/>
              <a:t>eventually covered </a:t>
            </a:r>
            <a:r>
              <a:rPr lang="en-CA" dirty="0"/>
              <a:t>the streams</a:t>
            </a:r>
          </a:p>
          <a:p>
            <a:pPr>
              <a:spcBef>
                <a:spcPts val="2400"/>
              </a:spcBef>
            </a:pPr>
            <a:r>
              <a:rPr lang="en-CA" dirty="0" smtClean="0"/>
              <a:t>Without additional management, we anticipate complete </a:t>
            </a:r>
            <a:r>
              <a:rPr lang="en-CA" dirty="0"/>
              <a:t>recovery of small streams logged to stream edge </a:t>
            </a:r>
            <a:r>
              <a:rPr lang="en-CA" dirty="0" smtClean="0"/>
              <a:t>will approximate time </a:t>
            </a:r>
            <a:r>
              <a:rPr lang="en-CA" dirty="0"/>
              <a:t>to re-establish </a:t>
            </a:r>
            <a:r>
              <a:rPr lang="en-CA" dirty="0" smtClean="0"/>
              <a:t>mature/old forest </a:t>
            </a:r>
            <a:r>
              <a:rPr lang="en-CA" dirty="0"/>
              <a:t>conditions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6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CA" b="1" dirty="0" smtClean="0">
                <a:latin typeface="+mn-lt"/>
              </a:rPr>
              <a:t>Implications at the Watershed </a:t>
            </a:r>
            <a:r>
              <a:rPr lang="en-CA" b="1" dirty="0">
                <a:latin typeface="+mn-lt"/>
              </a:rPr>
              <a:t>S</a:t>
            </a:r>
            <a:r>
              <a:rPr lang="en-CA" b="1" dirty="0" smtClean="0">
                <a:latin typeface="+mn-lt"/>
              </a:rPr>
              <a:t>cale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1891" y="1224949"/>
            <a:ext cx="8241015" cy="5374257"/>
          </a:xfrm>
        </p:spPr>
        <p:txBody>
          <a:bodyPr>
            <a:normAutofit fontScale="92500" lnSpcReduction="10000"/>
          </a:bodyPr>
          <a:lstStyle/>
          <a:p>
            <a:pPr marL="817200" indent="-457200">
              <a:spcBef>
                <a:spcPts val="2400"/>
              </a:spcBef>
              <a:buAutoNum type="arabicParenR"/>
            </a:pPr>
            <a:r>
              <a:rPr lang="en-CA" sz="2400" dirty="0" smtClean="0"/>
              <a:t>Poor condition of 5-35% of upper stream network appears to be all that is required before impacts to fish &amp; fish habitat downstream are evident</a:t>
            </a:r>
          </a:p>
          <a:p>
            <a:pPr marL="817200" indent="-457200">
              <a:spcBef>
                <a:spcPts val="2400"/>
              </a:spcBef>
              <a:buAutoNum type="arabicParenR"/>
            </a:pPr>
            <a:r>
              <a:rPr lang="en-CA" sz="2400" dirty="0" smtClean="0"/>
              <a:t>If recovery times exceed the rotation period before upper areas are logged again, then we can anticipate even more impacts to fish &amp; fish habitat downstream </a:t>
            </a:r>
          </a:p>
          <a:p>
            <a:pPr marL="817200" indent="-457200">
              <a:spcBef>
                <a:spcPts val="2400"/>
              </a:spcBef>
              <a:buAutoNum type="arabicParenR" startAt="3"/>
            </a:pPr>
            <a:r>
              <a:rPr lang="en-CA" sz="2400" dirty="0" smtClean="0"/>
              <a:t>With no changes to the THLB in watersheds &gt;35% logged, AAC may need to be adjusted downwards to allow sufficient time for streams to recover</a:t>
            </a:r>
          </a:p>
          <a:p>
            <a:pPr marL="817200" indent="-457200">
              <a:spcBef>
                <a:spcPts val="2400"/>
              </a:spcBef>
              <a:buAutoNum type="arabicParenR" startAt="3"/>
            </a:pPr>
            <a:r>
              <a:rPr lang="en-CA" sz="2400" dirty="0" smtClean="0"/>
              <a:t>With no adjustments to THLB or AAC in watersheds &gt;35% logged, then expectations of sustainable fish habitat probably need to be adjusted downward</a:t>
            </a:r>
          </a:p>
          <a:p>
            <a:pPr marL="817200" indent="-457200">
              <a:spcBef>
                <a:spcPts val="2400"/>
              </a:spcBef>
              <a:buFont typeface="Arial" panose="020B0604020202020204" pitchFamily="34" charset="0"/>
              <a:buAutoNum type="arabicParenR" startAt="5"/>
            </a:pPr>
            <a:r>
              <a:rPr lang="en-CA" sz="2400" dirty="0" smtClean="0"/>
              <a:t>FREP </a:t>
            </a:r>
            <a:r>
              <a:rPr lang="en-CA" sz="2400" dirty="0"/>
              <a:t>results and other research studies indicate small streams warrant more protection, better retention strategies and/or different harvest strategies at the stream and watershed level </a:t>
            </a:r>
          </a:p>
          <a:p>
            <a:pPr marL="817200" indent="-457200">
              <a:spcBef>
                <a:spcPts val="2400"/>
              </a:spcBef>
              <a:buAutoNum type="arabicParenR" startAt="5"/>
            </a:pPr>
            <a:endParaRPr lang="en-CA" sz="2400" dirty="0" smtClean="0"/>
          </a:p>
        </p:txBody>
      </p:sp>
    </p:spTree>
    <p:extLst>
      <p:ext uri="{BB962C8B-B14F-4D97-AF65-F5344CB8AC3E}">
        <p14:creationId xmlns:p14="http://schemas.microsoft.com/office/powerpoint/2010/main" val="367896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latin typeface="+mn-lt"/>
              </a:rPr>
              <a:t>Thank You for Listening</a:t>
            </a:r>
            <a:endParaRPr lang="en-CA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CA" sz="5400" b="1" dirty="0" smtClean="0"/>
              <a:t>Questions?</a:t>
            </a:r>
            <a:endParaRPr lang="en-CA" sz="5400" b="1" dirty="0"/>
          </a:p>
        </p:txBody>
      </p:sp>
    </p:spTree>
    <p:extLst>
      <p:ext uri="{BB962C8B-B14F-4D97-AF65-F5344CB8AC3E}">
        <p14:creationId xmlns:p14="http://schemas.microsoft.com/office/powerpoint/2010/main" val="3922102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 err="1" smtClean="0">
                <a:latin typeface="+mn-lt"/>
              </a:rPr>
              <a:t>Bowron</a:t>
            </a:r>
            <a:r>
              <a:rPr lang="en-CA" sz="3600" b="1" dirty="0" smtClean="0">
                <a:latin typeface="+mn-lt"/>
              </a:rPr>
              <a:t> River Watershed Study</a:t>
            </a:r>
            <a:endParaRPr lang="en-CA" sz="3600" b="1" dirty="0">
              <a:latin typeface="+mn-lt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15636" y="2057400"/>
            <a:ext cx="4356389" cy="3811588"/>
          </a:xfrm>
        </p:spPr>
        <p:txBody>
          <a:bodyPr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b="1" dirty="0" smtClean="0"/>
              <a:t>72% of upper watershed In-block stream reaches in poor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b="1" dirty="0" smtClean="0"/>
              <a:t>Average buffer width 3 m</a:t>
            </a:r>
            <a:endParaRPr lang="en-CA" sz="2800" b="1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4177" y="1385455"/>
            <a:ext cx="6310428" cy="417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491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b="1" dirty="0" err="1">
                <a:latin typeface="+mn-lt"/>
              </a:rPr>
              <a:t>Bowron</a:t>
            </a:r>
            <a:r>
              <a:rPr lang="en-CA" sz="3600" b="1" dirty="0">
                <a:latin typeface="+mn-lt"/>
              </a:rPr>
              <a:t> River Watershed Study</a:t>
            </a:r>
            <a:endParaRPr lang="en-CA" sz="3600" dirty="0">
              <a:latin typeface="+mn-lt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4327" y="1399309"/>
            <a:ext cx="6501982" cy="4045526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6364" y="2057400"/>
            <a:ext cx="4425661" cy="3811588"/>
          </a:xfrm>
        </p:spPr>
        <p:txBody>
          <a:bodyPr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b="1" dirty="0" smtClean="0"/>
              <a:t>57% </a:t>
            </a:r>
            <a:r>
              <a:rPr lang="en-CA" sz="2800" b="1" dirty="0"/>
              <a:t>of </a:t>
            </a:r>
            <a:r>
              <a:rPr lang="en-CA" sz="2800" b="1" dirty="0" smtClean="0"/>
              <a:t>lower </a:t>
            </a:r>
            <a:r>
              <a:rPr lang="en-CA" sz="2800" b="1" dirty="0"/>
              <a:t>watershed In-block stream reaches in poor </a:t>
            </a:r>
            <a:r>
              <a:rPr lang="en-CA" sz="2800" b="1" dirty="0" smtClean="0"/>
              <a:t>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800" b="1" dirty="0" smtClean="0"/>
              <a:t>Average buffer width 23 m </a:t>
            </a:r>
            <a:endParaRPr lang="en-CA" sz="2800" b="1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75999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542" y="2114964"/>
            <a:ext cx="9374916" cy="3772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27941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3479</TotalTime>
  <Words>813</Words>
  <Application>Microsoft Office PowerPoint</Application>
  <PresentationFormat>Custom</PresentationFormat>
  <Paragraphs>117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What Do FREP Riparian Results Mean to Fish &amp; Fish Habitat at the Watershed Level?</vt:lpstr>
      <vt:lpstr>Small Stream Impacts</vt:lpstr>
      <vt:lpstr>My Job</vt:lpstr>
      <vt:lpstr>Not My Job</vt:lpstr>
      <vt:lpstr>My Talk</vt:lpstr>
      <vt:lpstr>Some Basic Truths -  a Reminder</vt:lpstr>
      <vt:lpstr>Current Condition of Coastal Streams</vt:lpstr>
      <vt:lpstr>How Many Impacted Streams is Too Many?</vt:lpstr>
      <vt:lpstr>How Many Impacted Streams is Too Many?</vt:lpstr>
      <vt:lpstr>How Many Impacted Streams is Too Many?</vt:lpstr>
      <vt:lpstr>How Long to Recovery?</vt:lpstr>
      <vt:lpstr> Bowron River Study Findings Show: </vt:lpstr>
      <vt:lpstr> FREP Survey Findings Show: </vt:lpstr>
      <vt:lpstr>Implications at the Watershed Scale</vt:lpstr>
      <vt:lpstr>Thank You for Listening</vt:lpstr>
      <vt:lpstr>Bowron River Watershed Study</vt:lpstr>
      <vt:lpstr>Bowron River Watershed Study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Do FREP Riparian Results Mean at the Watershed Level?</dc:title>
  <dc:creator>Derek Tripp</dc:creator>
  <cp:lastModifiedBy>Peter Bradford</cp:lastModifiedBy>
  <cp:revision>56</cp:revision>
  <dcterms:created xsi:type="dcterms:W3CDTF">2017-01-26T23:58:20Z</dcterms:created>
  <dcterms:modified xsi:type="dcterms:W3CDTF">2017-02-27T18:34:48Z</dcterms:modified>
</cp:coreProperties>
</file>